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wain" initials="MS" lastIdx="1" clrIdx="0">
    <p:extLst>
      <p:ext uri="{19B8F6BF-5375-455C-9EA6-DF929625EA0E}">
        <p15:presenceInfo xmlns:p15="http://schemas.microsoft.com/office/powerpoint/2012/main" userId="S-1-5-21-1004336348-796845957-682003330-19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1/14/2025</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1/14/2025</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1/14/2025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media" Target="../media/media2.m4a"/><Relationship Id="rId7" Type="http://schemas.openxmlformats.org/officeDocument/2006/relationships/image" Target="../media/image7.jpg"/><Relationship Id="rId2" Type="http://schemas.openxmlformats.org/officeDocument/2006/relationships/audio" Target="NULL" TargetMode="External"/><Relationship Id="rId1" Type="http://schemas.openxmlformats.org/officeDocument/2006/relationships/tags" Target="../tags/tag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NULL" TargetMode="Externa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4.m4a"/><Relationship Id="rId7" Type="http://schemas.openxmlformats.org/officeDocument/2006/relationships/image" Target="../media/image12.png"/><Relationship Id="rId2" Type="http://schemas.openxmlformats.org/officeDocument/2006/relationships/audio" Target="NULL" TargetMode="External"/><Relationship Id="rId1" Type="http://schemas.openxmlformats.org/officeDocument/2006/relationships/tags" Target="../tags/tag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8DC2-B517-47E8-B365-07BF7AA725E2}"/>
              </a:ext>
            </a:extLst>
          </p:cNvPr>
          <p:cNvSpPr>
            <a:spLocks noGrp="1"/>
          </p:cNvSpPr>
          <p:nvPr>
            <p:ph type="ctrTitle"/>
          </p:nvPr>
        </p:nvSpPr>
        <p:spPr>
          <a:xfrm>
            <a:off x="1912690" y="2505456"/>
            <a:ext cx="8439325" cy="1527208"/>
          </a:xfrm>
        </p:spPr>
        <p:txBody>
          <a:bodyPr>
            <a:normAutofit/>
          </a:bodyPr>
          <a:lstStyle/>
          <a:p>
            <a:r>
              <a:rPr lang="en-US" sz="4200" b="1" cap="none" spc="0" dirty="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rPr>
              <a:t>ADOPT-A-STREET</a:t>
            </a:r>
            <a:endParaRPr lang="en-US" sz="4200" dirty="0">
              <a:effectLst>
                <a:glow rad="228600">
                  <a:schemeClr val="accent2">
                    <a:satMod val="175000"/>
                    <a:alpha val="40000"/>
                  </a:schemeClr>
                </a:glow>
              </a:effectLst>
            </a:endParaRPr>
          </a:p>
        </p:txBody>
      </p:sp>
      <p:sp>
        <p:nvSpPr>
          <p:cNvPr id="3" name="Subtitle 2">
            <a:extLst>
              <a:ext uri="{FF2B5EF4-FFF2-40B4-BE49-F238E27FC236}">
                <a16:creationId xmlns:a16="http://schemas.microsoft.com/office/drawing/2014/main" id="{BA6E789A-6B5F-4D94-8A87-97F02A94998B}"/>
              </a:ext>
            </a:extLst>
          </p:cNvPr>
          <p:cNvSpPr>
            <a:spLocks noGrp="1"/>
          </p:cNvSpPr>
          <p:nvPr>
            <p:ph type="subTitle" idx="1"/>
          </p:nvPr>
        </p:nvSpPr>
        <p:spPr/>
        <p:txBody>
          <a:bodyPr>
            <a:normAutofit/>
          </a:bodyPr>
          <a:lstStyle/>
          <a:p>
            <a:r>
              <a:rPr lang="en-US" sz="2500" dirty="0">
                <a:solidFill>
                  <a:schemeClr val="bg1"/>
                </a:solidFill>
              </a:rPr>
              <a:t>City of Lincoln </a:t>
            </a:r>
          </a:p>
          <a:p>
            <a:r>
              <a:rPr lang="en-US" sz="2500" dirty="0">
                <a:solidFill>
                  <a:schemeClr val="bg1"/>
                </a:solidFill>
              </a:rPr>
              <a:t>Safety Guidelines</a:t>
            </a:r>
          </a:p>
        </p:txBody>
      </p:sp>
      <p:pic>
        <p:nvPicPr>
          <p:cNvPr id="5" name="Picture 4">
            <a:extLst>
              <a:ext uri="{FF2B5EF4-FFF2-40B4-BE49-F238E27FC236}">
                <a16:creationId xmlns:a16="http://schemas.microsoft.com/office/drawing/2014/main" id="{D2CB7BCC-0C1C-4344-9AC9-815305591824}"/>
              </a:ext>
            </a:extLst>
          </p:cNvPr>
          <p:cNvPicPr>
            <a:picLocks noChangeAspect="1"/>
          </p:cNvPicPr>
          <p:nvPr/>
        </p:nvPicPr>
        <p:blipFill>
          <a:blip r:embed="rId2"/>
          <a:stretch>
            <a:fillRect/>
          </a:stretch>
        </p:blipFill>
        <p:spPr>
          <a:xfrm>
            <a:off x="3993989" y="5642903"/>
            <a:ext cx="4276725" cy="1066800"/>
          </a:xfrm>
          <a:prstGeom prst="rect">
            <a:avLst/>
          </a:prstGeom>
        </p:spPr>
      </p:pic>
      <p:pic>
        <p:nvPicPr>
          <p:cNvPr id="8" name="Picture 7">
            <a:extLst>
              <a:ext uri="{FF2B5EF4-FFF2-40B4-BE49-F238E27FC236}">
                <a16:creationId xmlns:a16="http://schemas.microsoft.com/office/drawing/2014/main" id="{EA730472-0D17-42A9-AC8B-D9BBD58D78EB}"/>
              </a:ext>
            </a:extLst>
          </p:cNvPr>
          <p:cNvPicPr>
            <a:picLocks noChangeAspect="1"/>
          </p:cNvPicPr>
          <p:nvPr/>
        </p:nvPicPr>
        <p:blipFill>
          <a:blip r:embed="rId3"/>
          <a:stretch>
            <a:fillRect/>
          </a:stretch>
        </p:blipFill>
        <p:spPr>
          <a:xfrm>
            <a:off x="3993989" y="651199"/>
            <a:ext cx="3714750" cy="1228725"/>
          </a:xfrm>
          <a:prstGeom prst="rect">
            <a:avLst/>
          </a:prstGeom>
        </p:spPr>
      </p:pic>
    </p:spTree>
    <p:extLst>
      <p:ext uri="{BB962C8B-B14F-4D97-AF65-F5344CB8AC3E}">
        <p14:creationId xmlns:p14="http://schemas.microsoft.com/office/powerpoint/2010/main" val="438231689"/>
      </p:ext>
    </p:extLst>
  </p:cSld>
  <p:clrMapOvr>
    <a:masterClrMapping/>
  </p:clrMapOvr>
  <mc:AlternateContent xmlns:mc="http://schemas.openxmlformats.org/markup-compatibility/2006" xmlns:p14="http://schemas.microsoft.com/office/powerpoint/2010/main">
    <mc:Choice Requires="p14">
      <p:transition spd="slow" p14:dur="800" advTm="3594">
        <p:circle/>
      </p:transition>
    </mc:Choice>
    <mc:Fallback xmlns="">
      <p:transition spd="slow" advTm="3594">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455F39-9AA4-4419-9E87-0747F7E6047F}"/>
              </a:ext>
            </a:extLst>
          </p:cNvPr>
          <p:cNvSpPr>
            <a:spLocks noGrp="1"/>
          </p:cNvSpPr>
          <p:nvPr>
            <p:ph idx="1"/>
          </p:nvPr>
        </p:nvSpPr>
        <p:spPr/>
        <p:txBody>
          <a:bodyPr>
            <a:normAutofit fontScale="92500"/>
          </a:bodyPr>
          <a:lstStyle/>
          <a:p>
            <a:r>
              <a:rPr lang="en-US" dirty="0"/>
              <a:t>The safety of Adopt-A-Street participants is always the utmost consideration of the City of Lincoln. The Adopt A-Street program is designed so common-sense safety will prevail. Participants bear individual responsibility for personal safety and appropriate behavior when working within the limits of a City maintained street.</a:t>
            </a:r>
          </a:p>
          <a:p>
            <a:r>
              <a:rPr lang="en-US" dirty="0"/>
              <a:t>City of Lincoln safety requirements must be provided to every participant, and must be reviewed before entering the right-of-way. Group leaders are responsible for conducting safety briefings for all participants prior to each cleanup event. </a:t>
            </a:r>
          </a:p>
          <a:p>
            <a:r>
              <a:rPr lang="en-US" dirty="0"/>
              <a:t>Allow no more than a total of 12 participants during any cleaning event (unless prior authorization is given). Minors under the age of thirteen (13) shall not be allowed. An adult supervisor shall be provided for every five (5) minors.</a:t>
            </a:r>
          </a:p>
          <a:p>
            <a:endParaRPr lang="en-US" dirty="0"/>
          </a:p>
        </p:txBody>
      </p:sp>
      <p:pic>
        <p:nvPicPr>
          <p:cNvPr id="5" name="Picture 4">
            <a:extLst>
              <a:ext uri="{FF2B5EF4-FFF2-40B4-BE49-F238E27FC236}">
                <a16:creationId xmlns:a16="http://schemas.microsoft.com/office/drawing/2014/main" id="{FE4AEF02-7F58-441C-B662-D4C971225161}"/>
              </a:ext>
            </a:extLst>
          </p:cNvPr>
          <p:cNvPicPr>
            <a:picLocks noChangeAspect="1"/>
          </p:cNvPicPr>
          <p:nvPr/>
        </p:nvPicPr>
        <p:blipFill>
          <a:blip r:embed="rId4"/>
          <a:stretch>
            <a:fillRect/>
          </a:stretch>
        </p:blipFill>
        <p:spPr>
          <a:xfrm>
            <a:off x="1047750" y="431203"/>
            <a:ext cx="10096500" cy="1666875"/>
          </a:xfrm>
          <a:prstGeom prst="rect">
            <a:avLst/>
          </a:prstGeom>
        </p:spPr>
      </p:pic>
      <p:pic>
        <p:nvPicPr>
          <p:cNvPr id="2" name="page 2">
            <a:hlinkClick r:id="" action="ppaction://media"/>
            <a:extLst>
              <a:ext uri="{FF2B5EF4-FFF2-40B4-BE49-F238E27FC236}">
                <a16:creationId xmlns:a16="http://schemas.microsoft.com/office/drawing/2014/main" id="{B67F86DC-A00D-4D9B-0A8E-3D490C7BAE82}"/>
              </a:ext>
            </a:extLst>
          </p:cNvPr>
          <p:cNvPicPr>
            <a:picLocks noChangeAspect="1"/>
          </p:cNvPicPr>
          <p:nvPr>
            <a:audioFile r:link="rId1"/>
            <p:extLst>
              <p:ext uri="{DAA4B4D4-6D71-4841-9C94-3DE7FCFB9230}">
                <p14:media xmlns:p14="http://schemas.microsoft.com/office/powerpoint/2010/main" r:embed="rId2">
                  <p14:trim st="3409"/>
                </p14:media>
              </p:ext>
            </p:extLst>
          </p:nvPr>
        </p:nvPicPr>
        <p:blipFill>
          <a:blip r:embed="rId5"/>
          <a:stretch>
            <a:fillRect/>
          </a:stretch>
        </p:blipFill>
        <p:spPr>
          <a:xfrm>
            <a:off x="438150" y="1414247"/>
            <a:ext cx="609600" cy="609600"/>
          </a:xfrm>
          <a:prstGeom prst="rect">
            <a:avLst/>
          </a:prstGeom>
        </p:spPr>
      </p:pic>
    </p:spTree>
    <p:extLst>
      <p:ext uri="{BB962C8B-B14F-4D97-AF65-F5344CB8AC3E}">
        <p14:creationId xmlns:p14="http://schemas.microsoft.com/office/powerpoint/2010/main" val="1265225330"/>
      </p:ext>
    </p:extLst>
  </p:cSld>
  <p:clrMapOvr>
    <a:masterClrMapping/>
  </p:clrMapOvr>
  <mc:AlternateContent xmlns:mc="http://schemas.openxmlformats.org/markup-compatibility/2006" xmlns:p14="http://schemas.microsoft.com/office/powerpoint/2010/main">
    <mc:Choice Requires="p14">
      <p:transition spd="slow" p14:dur="2000" advTm="50829"/>
    </mc:Choice>
    <mc:Fallback xmlns="">
      <p:transition spd="slow" advTm="50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4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 objId="2"/>
        <p14:stopEvt time="50829"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3810-3DC7-4D27-93B9-DF3D1B9CAFD9}"/>
              </a:ext>
            </a:extLst>
          </p:cNvPr>
          <p:cNvSpPr>
            <a:spLocks noGrp="1"/>
          </p:cNvSpPr>
          <p:nvPr>
            <p:ph type="title"/>
          </p:nvPr>
        </p:nvSpPr>
        <p:spPr>
          <a:xfrm>
            <a:off x="2231136" y="310351"/>
            <a:ext cx="7729728" cy="1188720"/>
          </a:xfrm>
        </p:spPr>
        <p:txBody>
          <a:bodyPr/>
          <a:lstStyle/>
          <a:p>
            <a:r>
              <a:rPr lang="en-US" dirty="0"/>
              <a:t>Safety Equipment</a:t>
            </a:r>
          </a:p>
        </p:txBody>
      </p:sp>
      <p:sp>
        <p:nvSpPr>
          <p:cNvPr id="3" name="Content Placeholder 2">
            <a:extLst>
              <a:ext uri="{FF2B5EF4-FFF2-40B4-BE49-F238E27FC236}">
                <a16:creationId xmlns:a16="http://schemas.microsoft.com/office/drawing/2014/main" id="{E0AA2A13-30C8-407F-9D71-93C88C8F87D1}"/>
              </a:ext>
            </a:extLst>
          </p:cNvPr>
          <p:cNvSpPr>
            <a:spLocks noGrp="1"/>
          </p:cNvSpPr>
          <p:nvPr>
            <p:ph sz="half" idx="1"/>
          </p:nvPr>
        </p:nvSpPr>
        <p:spPr/>
        <p:txBody>
          <a:bodyPr>
            <a:normAutofit fontScale="92500" lnSpcReduction="10000"/>
          </a:bodyPr>
          <a:lstStyle/>
          <a:p>
            <a:r>
              <a:rPr lang="en-US" dirty="0"/>
              <a:t>High visibility safety vest is required to be worn at all times while working roadside. The safety vest must worn in a way to ensure the worker stands out and is set apart from the background </a:t>
            </a:r>
          </a:p>
          <a:p>
            <a:r>
              <a:rPr lang="en-US" dirty="0"/>
              <a:t>Protective eye wear should be worn at all times while working roadside.</a:t>
            </a:r>
          </a:p>
          <a:p>
            <a:r>
              <a:rPr lang="en-US" dirty="0"/>
              <a:t>Gloves should be worn while picking up trash and other debris </a:t>
            </a:r>
          </a:p>
          <a:p>
            <a:r>
              <a:rPr lang="en-US" dirty="0"/>
              <a:t>Closed toe shoes or boots and long pants should be worn while working roadside</a:t>
            </a:r>
          </a:p>
        </p:txBody>
      </p:sp>
      <p:pic>
        <p:nvPicPr>
          <p:cNvPr id="6" name="Content Placeholder 5">
            <a:extLst>
              <a:ext uri="{FF2B5EF4-FFF2-40B4-BE49-F238E27FC236}">
                <a16:creationId xmlns:a16="http://schemas.microsoft.com/office/drawing/2014/main" id="{9000214A-54F0-486B-9D5F-7AD3D9449F4B}"/>
              </a:ext>
            </a:extLst>
          </p:cNvPr>
          <p:cNvPicPr>
            <a:picLocks noGrp="1" noChangeAspect="1"/>
          </p:cNvPicPr>
          <p:nvPr>
            <p:ph sz="half" idx="2"/>
          </p:nvPr>
        </p:nvPicPr>
        <p:blipFill>
          <a:blip r:embed="rId5"/>
          <a:stretch>
            <a:fillRect/>
          </a:stretch>
        </p:blipFill>
        <p:spPr>
          <a:xfrm>
            <a:off x="5942829" y="1566481"/>
            <a:ext cx="2143125" cy="2143125"/>
          </a:xfrm>
        </p:spPr>
      </p:pic>
      <p:pic>
        <p:nvPicPr>
          <p:cNvPr id="8" name="Picture 7">
            <a:extLst>
              <a:ext uri="{FF2B5EF4-FFF2-40B4-BE49-F238E27FC236}">
                <a16:creationId xmlns:a16="http://schemas.microsoft.com/office/drawing/2014/main" id="{236508BD-3E95-4C9A-B2B9-BE8F99F35042}"/>
              </a:ext>
            </a:extLst>
          </p:cNvPr>
          <p:cNvPicPr>
            <a:picLocks noChangeAspect="1"/>
          </p:cNvPicPr>
          <p:nvPr/>
        </p:nvPicPr>
        <p:blipFill>
          <a:blip r:embed="rId6"/>
          <a:stretch>
            <a:fillRect/>
          </a:stretch>
        </p:blipFill>
        <p:spPr>
          <a:xfrm>
            <a:off x="9960864" y="1566481"/>
            <a:ext cx="2143125" cy="2143125"/>
          </a:xfrm>
          <a:prstGeom prst="rect">
            <a:avLst/>
          </a:prstGeom>
        </p:spPr>
      </p:pic>
      <p:pic>
        <p:nvPicPr>
          <p:cNvPr id="12" name="Picture 11">
            <a:extLst>
              <a:ext uri="{FF2B5EF4-FFF2-40B4-BE49-F238E27FC236}">
                <a16:creationId xmlns:a16="http://schemas.microsoft.com/office/drawing/2014/main" id="{345A3D40-1A13-4CF9-AA27-0AF846EF25FC}"/>
              </a:ext>
            </a:extLst>
          </p:cNvPr>
          <p:cNvPicPr>
            <a:picLocks noChangeAspect="1"/>
          </p:cNvPicPr>
          <p:nvPr/>
        </p:nvPicPr>
        <p:blipFill>
          <a:blip r:embed="rId7"/>
          <a:stretch>
            <a:fillRect/>
          </a:stretch>
        </p:blipFill>
        <p:spPr>
          <a:xfrm>
            <a:off x="5942829" y="4287852"/>
            <a:ext cx="2143125" cy="2143125"/>
          </a:xfrm>
          <a:prstGeom prst="rect">
            <a:avLst/>
          </a:prstGeom>
        </p:spPr>
      </p:pic>
      <p:pic>
        <p:nvPicPr>
          <p:cNvPr id="14" name="Picture 13">
            <a:extLst>
              <a:ext uri="{FF2B5EF4-FFF2-40B4-BE49-F238E27FC236}">
                <a16:creationId xmlns:a16="http://schemas.microsoft.com/office/drawing/2014/main" id="{93D17945-B498-49D9-BDFA-D7682A863D86}"/>
              </a:ext>
            </a:extLst>
          </p:cNvPr>
          <p:cNvPicPr>
            <a:picLocks noChangeAspect="1"/>
          </p:cNvPicPr>
          <p:nvPr/>
        </p:nvPicPr>
        <p:blipFill>
          <a:blip r:embed="rId8"/>
          <a:stretch>
            <a:fillRect/>
          </a:stretch>
        </p:blipFill>
        <p:spPr>
          <a:xfrm>
            <a:off x="10229079" y="4287851"/>
            <a:ext cx="1962921" cy="2143125"/>
          </a:xfrm>
          <a:prstGeom prst="rect">
            <a:avLst/>
          </a:prstGeom>
        </p:spPr>
      </p:pic>
      <p:pic>
        <p:nvPicPr>
          <p:cNvPr id="4" name="page 3">
            <a:hlinkClick r:id="" action="ppaction://media"/>
            <a:extLst>
              <a:ext uri="{FF2B5EF4-FFF2-40B4-BE49-F238E27FC236}">
                <a16:creationId xmlns:a16="http://schemas.microsoft.com/office/drawing/2014/main" id="{8F16DEC9-6F56-B1B7-4FDA-134D45E3403D}"/>
              </a:ext>
            </a:extLst>
          </p:cNvPr>
          <p:cNvPicPr>
            <a:picLocks noChangeAspect="1"/>
          </p:cNvPicPr>
          <p:nvPr>
            <a:audioFile r:link="rId2"/>
            <p:extLst>
              <p:ext uri="{DAA4B4D4-6D71-4841-9C94-3DE7FCFB9230}">
                <p14:media xmlns:p14="http://schemas.microsoft.com/office/powerpoint/2010/main" r:embed="rId3">
                  <p14:trim st="3831"/>
                </p14:media>
              </p:ext>
            </p:extLst>
          </p:nvPr>
        </p:nvPicPr>
        <p:blipFill>
          <a:blip r:embed="rId9"/>
          <a:stretch>
            <a:fillRect/>
          </a:stretch>
        </p:blipFill>
        <p:spPr>
          <a:xfrm>
            <a:off x="541283" y="599911"/>
            <a:ext cx="609600" cy="609600"/>
          </a:xfrm>
          <a:prstGeom prst="rect">
            <a:avLst/>
          </a:prstGeom>
        </p:spPr>
      </p:pic>
    </p:spTree>
    <p:custDataLst>
      <p:tags r:id="rId1"/>
    </p:custDataLst>
    <p:extLst>
      <p:ext uri="{BB962C8B-B14F-4D97-AF65-F5344CB8AC3E}">
        <p14:creationId xmlns:p14="http://schemas.microsoft.com/office/powerpoint/2010/main" val="3988565698"/>
      </p:ext>
    </p:extLst>
  </p:cSld>
  <p:clrMapOvr>
    <a:masterClrMapping/>
  </p:clrMapOvr>
  <mc:AlternateContent xmlns:mc="http://schemas.openxmlformats.org/markup-compatibility/2006" xmlns:p14="http://schemas.microsoft.com/office/powerpoint/2010/main">
    <mc:Choice Requires="p14">
      <p:transition spd="slow" p14:dur="2000" advTm="27968"/>
    </mc:Choice>
    <mc:Fallback xmlns="">
      <p:transition spd="slow" advTm="279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4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80">
                                          <p:stCondLst>
                                            <p:cond delay="0"/>
                                          </p:stCondLst>
                                        </p:cTn>
                                        <p:tgtEl>
                                          <p:spTgt spid="14"/>
                                        </p:tgtEl>
                                      </p:cBhvr>
                                    </p:animEffect>
                                    <p:anim calcmode="lin" valueType="num">
                                      <p:cBhvr>
                                        <p:cTn id="2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0" dur="26">
                                          <p:stCondLst>
                                            <p:cond delay="650"/>
                                          </p:stCondLst>
                                        </p:cTn>
                                        <p:tgtEl>
                                          <p:spTgt spid="14"/>
                                        </p:tgtEl>
                                      </p:cBhvr>
                                      <p:to x="100000" y="60000"/>
                                    </p:animScale>
                                    <p:animScale>
                                      <p:cBhvr>
                                        <p:cTn id="31" dur="166" decel="50000">
                                          <p:stCondLst>
                                            <p:cond delay="676"/>
                                          </p:stCondLst>
                                        </p:cTn>
                                        <p:tgtEl>
                                          <p:spTgt spid="14"/>
                                        </p:tgtEl>
                                      </p:cBhvr>
                                      <p:to x="100000" y="100000"/>
                                    </p:animScale>
                                    <p:animScale>
                                      <p:cBhvr>
                                        <p:cTn id="32" dur="26">
                                          <p:stCondLst>
                                            <p:cond delay="1312"/>
                                          </p:stCondLst>
                                        </p:cTn>
                                        <p:tgtEl>
                                          <p:spTgt spid="14"/>
                                        </p:tgtEl>
                                      </p:cBhvr>
                                      <p:to x="100000" y="80000"/>
                                    </p:animScale>
                                    <p:animScale>
                                      <p:cBhvr>
                                        <p:cTn id="33" dur="166" decel="50000">
                                          <p:stCondLst>
                                            <p:cond delay="1338"/>
                                          </p:stCondLst>
                                        </p:cTn>
                                        <p:tgtEl>
                                          <p:spTgt spid="14"/>
                                        </p:tgtEl>
                                      </p:cBhvr>
                                      <p:to x="100000" y="100000"/>
                                    </p:animScale>
                                    <p:animScale>
                                      <p:cBhvr>
                                        <p:cTn id="34" dur="26">
                                          <p:stCondLst>
                                            <p:cond delay="1642"/>
                                          </p:stCondLst>
                                        </p:cTn>
                                        <p:tgtEl>
                                          <p:spTgt spid="14"/>
                                        </p:tgtEl>
                                      </p:cBhvr>
                                      <p:to x="100000" y="90000"/>
                                    </p:animScale>
                                    <p:animScale>
                                      <p:cBhvr>
                                        <p:cTn id="35" dur="166" decel="50000">
                                          <p:stCondLst>
                                            <p:cond delay="1668"/>
                                          </p:stCondLst>
                                        </p:cTn>
                                        <p:tgtEl>
                                          <p:spTgt spid="14"/>
                                        </p:tgtEl>
                                      </p:cBhvr>
                                      <p:to x="100000" y="100000"/>
                                    </p:animScale>
                                    <p:animScale>
                                      <p:cBhvr>
                                        <p:cTn id="36" dur="26">
                                          <p:stCondLst>
                                            <p:cond delay="1808"/>
                                          </p:stCondLst>
                                        </p:cTn>
                                        <p:tgtEl>
                                          <p:spTgt spid="14"/>
                                        </p:tgtEl>
                                      </p:cBhvr>
                                      <p:to x="100000" y="95000"/>
                                    </p:animScale>
                                    <p:animScale>
                                      <p:cBhvr>
                                        <p:cTn id="3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683" objId="4"/>
        <p14:stopEvt time="27968"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EC34-DE2B-4CD2-B7AE-6ED5644B43CE}"/>
              </a:ext>
            </a:extLst>
          </p:cNvPr>
          <p:cNvSpPr>
            <a:spLocks noGrp="1"/>
          </p:cNvSpPr>
          <p:nvPr>
            <p:ph type="title"/>
          </p:nvPr>
        </p:nvSpPr>
        <p:spPr>
          <a:xfrm>
            <a:off x="2231136" y="150960"/>
            <a:ext cx="7729728" cy="1188720"/>
          </a:xfrm>
        </p:spPr>
        <p:txBody>
          <a:bodyPr/>
          <a:lstStyle/>
          <a:p>
            <a:r>
              <a:rPr lang="en-US" dirty="0"/>
              <a:t>Working Roadside</a:t>
            </a:r>
          </a:p>
        </p:txBody>
      </p:sp>
      <p:pic>
        <p:nvPicPr>
          <p:cNvPr id="5" name="Content Placeholder 4">
            <a:extLst>
              <a:ext uri="{FF2B5EF4-FFF2-40B4-BE49-F238E27FC236}">
                <a16:creationId xmlns:a16="http://schemas.microsoft.com/office/drawing/2014/main" id="{B71D8498-9A1D-4DF9-848C-5E107EEF0356}"/>
              </a:ext>
            </a:extLst>
          </p:cNvPr>
          <p:cNvPicPr>
            <a:picLocks noGrp="1" noChangeAspect="1"/>
          </p:cNvPicPr>
          <p:nvPr>
            <p:ph sz="half" idx="1"/>
          </p:nvPr>
        </p:nvPicPr>
        <p:blipFill>
          <a:blip r:embed="rId5"/>
          <a:stretch>
            <a:fillRect/>
          </a:stretch>
        </p:blipFill>
        <p:spPr>
          <a:xfrm>
            <a:off x="1403758" y="1837188"/>
            <a:ext cx="3780637" cy="1870745"/>
          </a:xfrm>
          <a:prstGeom prst="rect">
            <a:avLst/>
          </a:prstGeom>
        </p:spPr>
      </p:pic>
      <p:sp>
        <p:nvSpPr>
          <p:cNvPr id="6" name="TextBox 5">
            <a:extLst>
              <a:ext uri="{FF2B5EF4-FFF2-40B4-BE49-F238E27FC236}">
                <a16:creationId xmlns:a16="http://schemas.microsoft.com/office/drawing/2014/main" id="{A99CE2A5-56BB-4A5C-B97F-891DE1D8FB17}"/>
              </a:ext>
            </a:extLst>
          </p:cNvPr>
          <p:cNvSpPr txBox="1"/>
          <p:nvPr/>
        </p:nvSpPr>
        <p:spPr>
          <a:xfrm>
            <a:off x="979430" y="4011098"/>
            <a:ext cx="4204965" cy="1708160"/>
          </a:xfrm>
          <a:prstGeom prst="rect">
            <a:avLst/>
          </a:prstGeom>
          <a:noFill/>
        </p:spPr>
        <p:txBody>
          <a:bodyPr wrap="square" rtlCol="0">
            <a:spAutoFit/>
          </a:bodyPr>
          <a:lstStyle/>
          <a:p>
            <a:pPr marL="285750" indent="-285750">
              <a:buFont typeface="Arial" panose="020B0604020202020204" pitchFamily="34" charset="0"/>
              <a:buChar char="•"/>
            </a:pPr>
            <a:r>
              <a:rPr lang="en-US" sz="1500" dirty="0"/>
              <a:t>Any vehicles used by your group must be legally parked off the traveled way, in a manner not interfering with the free flow of vehicular, pedestrian or equestrian traffic. Do not park in areas with dry vegetation, which can be ignited by hot exhaust systems. Do not use emergency flashers. Do not park under bridges</a:t>
            </a:r>
          </a:p>
        </p:txBody>
      </p:sp>
      <p:sp>
        <p:nvSpPr>
          <p:cNvPr id="9" name="TextBox 8">
            <a:extLst>
              <a:ext uri="{FF2B5EF4-FFF2-40B4-BE49-F238E27FC236}">
                <a16:creationId xmlns:a16="http://schemas.microsoft.com/office/drawing/2014/main" id="{065A09A9-47FA-4681-8C51-C84F726537FC}"/>
              </a:ext>
            </a:extLst>
          </p:cNvPr>
          <p:cNvSpPr txBox="1"/>
          <p:nvPr/>
        </p:nvSpPr>
        <p:spPr>
          <a:xfrm>
            <a:off x="5886188" y="1837189"/>
            <a:ext cx="4902054" cy="4016484"/>
          </a:xfrm>
          <a:prstGeom prst="rect">
            <a:avLst/>
          </a:prstGeom>
          <a:noFill/>
        </p:spPr>
        <p:txBody>
          <a:bodyPr wrap="square" rtlCol="0">
            <a:spAutoFit/>
          </a:bodyPr>
          <a:lstStyle/>
          <a:p>
            <a:pPr marL="285750" indent="-285750">
              <a:buFont typeface="Arial" panose="020B0604020202020204" pitchFamily="34" charset="0"/>
              <a:buChar char="•"/>
            </a:pPr>
            <a:r>
              <a:rPr lang="en-US" sz="1500" dirty="0"/>
              <a:t>Use caution when crossing roads. Use crosswalks and signals where available.</a:t>
            </a:r>
          </a:p>
          <a:p>
            <a:pPr marL="285750" indent="-285750">
              <a:buFont typeface="Arial" panose="020B0604020202020204" pitchFamily="34" charset="0"/>
              <a:buChar char="•"/>
            </a:pPr>
            <a:r>
              <a:rPr lang="en-US" sz="1500" dirty="0"/>
              <a:t>Do not enter lanes to pick up trash and/or debris.</a:t>
            </a:r>
          </a:p>
          <a:p>
            <a:pPr marL="285750" indent="-285750">
              <a:buFont typeface="Arial" panose="020B0604020202020204" pitchFamily="34" charset="0"/>
              <a:buChar char="•"/>
            </a:pPr>
            <a:r>
              <a:rPr lang="en-US" sz="1500" dirty="0"/>
              <a:t>Face oncoming traffic as you work, and keep an eye on all moving vehicles. Be prepared to move quickly, if necessary. Work behind the berm or curb, or six feet from the edge of pavement where there are no berms or curbs.</a:t>
            </a:r>
          </a:p>
          <a:p>
            <a:pPr marL="285750" indent="-285750">
              <a:buFont typeface="Arial" panose="020B0604020202020204" pitchFamily="34" charset="0"/>
              <a:buChar char="•"/>
            </a:pPr>
            <a:r>
              <a:rPr lang="en-US" sz="1500" dirty="0"/>
              <a:t>Provide a person whose only job is to observe traffic, and warn of any vehicles being driven erratically. That person should carry some type of warning device (horn) to alert other participants to erratically driven vehicles.</a:t>
            </a:r>
          </a:p>
          <a:p>
            <a:pPr marL="285750" indent="-285750">
              <a:buFont typeface="Arial" panose="020B0604020202020204" pitchFamily="34" charset="0"/>
              <a:buChar char="•"/>
            </a:pPr>
            <a:r>
              <a:rPr lang="en-US" sz="1500" dirty="0"/>
              <a:t>Not distracting or interfering with motorists.</a:t>
            </a:r>
          </a:p>
          <a:p>
            <a:pPr marL="285750" indent="-285750">
              <a:buFont typeface="Arial" panose="020B0604020202020204" pitchFamily="34" charset="0"/>
              <a:buChar char="•"/>
            </a:pPr>
            <a:r>
              <a:rPr lang="en-US" sz="1500" dirty="0"/>
              <a:t>Do not run, throw objects, engage in horseplay, or any other activity that may distract drivers.</a:t>
            </a:r>
          </a:p>
          <a:p>
            <a:pPr marL="285750" indent="-285750">
              <a:buFont typeface="Arial" panose="020B0604020202020204" pitchFamily="34" charset="0"/>
              <a:buChar char="•"/>
            </a:pPr>
            <a:r>
              <a:rPr lang="en-US" sz="1500" dirty="0"/>
              <a:t>Do not work before dawn, and discontinue work at dusk.</a:t>
            </a:r>
          </a:p>
          <a:p>
            <a:pPr marL="285750" indent="-285750">
              <a:buFont typeface="Arial" panose="020B0604020202020204" pitchFamily="34" charset="0"/>
              <a:buChar char="•"/>
            </a:pPr>
            <a:endParaRPr lang="en-US" sz="1500" dirty="0"/>
          </a:p>
        </p:txBody>
      </p:sp>
      <p:sp>
        <p:nvSpPr>
          <p:cNvPr id="10" name="Rectangle 9">
            <a:extLst>
              <a:ext uri="{FF2B5EF4-FFF2-40B4-BE49-F238E27FC236}">
                <a16:creationId xmlns:a16="http://schemas.microsoft.com/office/drawing/2014/main" id="{1621549A-39FF-4A13-9E54-3E4FFE1788F6}"/>
              </a:ext>
            </a:extLst>
          </p:cNvPr>
          <p:cNvSpPr/>
          <p:nvPr/>
        </p:nvSpPr>
        <p:spPr>
          <a:xfrm>
            <a:off x="3608192" y="1458179"/>
            <a:ext cx="5243680" cy="369332"/>
          </a:xfrm>
          <a:prstGeom prst="rect">
            <a:avLst/>
          </a:prstGeom>
        </p:spPr>
        <p:txBody>
          <a:bodyPr wrap="none">
            <a:spAutoFit/>
          </a:bodyPr>
          <a:lstStyle/>
          <a:p>
            <a:r>
              <a:rPr lang="en-US" b="1" dirty="0">
                <a:solidFill>
                  <a:srgbClr val="FF0000"/>
                </a:solidFill>
              </a:rPr>
              <a:t>While on the roadside, remember: Safety First!</a:t>
            </a:r>
          </a:p>
        </p:txBody>
      </p:sp>
      <p:pic>
        <p:nvPicPr>
          <p:cNvPr id="3" name="Page 4">
            <a:hlinkClick r:id="" action="ppaction://media"/>
            <a:extLst>
              <a:ext uri="{FF2B5EF4-FFF2-40B4-BE49-F238E27FC236}">
                <a16:creationId xmlns:a16="http://schemas.microsoft.com/office/drawing/2014/main" id="{89B09B65-FBB6-1095-C526-6F34A68F790F}"/>
              </a:ext>
            </a:extLst>
          </p:cNvPr>
          <p:cNvPicPr>
            <a:picLocks noChangeAspect="1"/>
          </p:cNvPicPr>
          <p:nvPr>
            <a:audioFile r:link="rId2"/>
            <p:extLst>
              <p:ext uri="{DAA4B4D4-6D71-4841-9C94-3DE7FCFB9230}">
                <p14:media xmlns:p14="http://schemas.microsoft.com/office/powerpoint/2010/main" r:embed="rId3">
                  <p14:trim st="3900"/>
                </p14:media>
              </p:ext>
            </p:extLst>
          </p:nvPr>
        </p:nvPicPr>
        <p:blipFill>
          <a:blip r:embed="rId6"/>
          <a:stretch>
            <a:fillRect/>
          </a:stretch>
        </p:blipFill>
        <p:spPr>
          <a:xfrm>
            <a:off x="794158" y="440520"/>
            <a:ext cx="609600" cy="609600"/>
          </a:xfrm>
          <a:prstGeom prst="rect">
            <a:avLst/>
          </a:prstGeom>
        </p:spPr>
      </p:pic>
    </p:spTree>
    <p:custDataLst>
      <p:tags r:id="rId1"/>
    </p:custDataLst>
    <p:extLst>
      <p:ext uri="{BB962C8B-B14F-4D97-AF65-F5344CB8AC3E}">
        <p14:creationId xmlns:p14="http://schemas.microsoft.com/office/powerpoint/2010/main" val="1344613995"/>
      </p:ext>
    </p:extLst>
  </p:cSld>
  <p:clrMapOvr>
    <a:masterClrMapping/>
  </p:clrMapOvr>
  <mc:AlternateContent xmlns:mc="http://schemas.openxmlformats.org/markup-compatibility/2006" xmlns:p14="http://schemas.microsoft.com/office/powerpoint/2010/main">
    <mc:Choice Requires="p14">
      <p:transition spd="slow" p14:dur="2000" advTm="77924"/>
    </mc:Choice>
    <mc:Fallback xmlns="">
      <p:transition spd="slow" advTm="779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656" objId="3"/>
        <p14:stopEvt time="77924"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888B-45C1-461A-88C6-4FFCEEE2F4B3}"/>
              </a:ext>
            </a:extLst>
          </p:cNvPr>
          <p:cNvSpPr>
            <a:spLocks noGrp="1"/>
          </p:cNvSpPr>
          <p:nvPr>
            <p:ph type="title"/>
          </p:nvPr>
        </p:nvSpPr>
        <p:spPr/>
        <p:txBody>
          <a:bodyPr/>
          <a:lstStyle/>
          <a:p>
            <a:r>
              <a:rPr lang="en-US" dirty="0"/>
              <a:t>hazards</a:t>
            </a:r>
          </a:p>
        </p:txBody>
      </p:sp>
      <p:sp>
        <p:nvSpPr>
          <p:cNvPr id="3" name="Content Placeholder 2">
            <a:extLst>
              <a:ext uri="{FF2B5EF4-FFF2-40B4-BE49-F238E27FC236}">
                <a16:creationId xmlns:a16="http://schemas.microsoft.com/office/drawing/2014/main" id="{3506D80D-C146-4528-B668-BC101E246131}"/>
              </a:ext>
            </a:extLst>
          </p:cNvPr>
          <p:cNvSpPr>
            <a:spLocks noGrp="1"/>
          </p:cNvSpPr>
          <p:nvPr>
            <p:ph sz="half" idx="1"/>
          </p:nvPr>
        </p:nvSpPr>
        <p:spPr/>
        <p:txBody>
          <a:bodyPr>
            <a:normAutofit fontScale="92500" lnSpcReduction="20000"/>
          </a:bodyPr>
          <a:lstStyle/>
          <a:p>
            <a:r>
              <a:rPr lang="en-US" dirty="0"/>
              <a:t>Do not touch or attempt to remove any materials that you suspect may be toxic or hazardous. Items to avoid may include but not limited to: powders, chemicals, smelly substances, suspicious packages, chemical drums or containers, weapons, syringes or hypodermic needles, dead animals, or broken glass. Notify DPW or Lincoln Police Department non-emergency phone number of the location of weapons or suspected toxic substances immediately.</a:t>
            </a:r>
          </a:p>
          <a:p>
            <a:r>
              <a:rPr lang="en-US" dirty="0"/>
              <a:t>Do not attempt to work when fog or other conditions reduce visibility for drivers. Do not attempt to work when the street is icy or wet.</a:t>
            </a:r>
          </a:p>
        </p:txBody>
      </p:sp>
      <p:sp>
        <p:nvSpPr>
          <p:cNvPr id="4" name="Content Placeholder 3">
            <a:extLst>
              <a:ext uri="{FF2B5EF4-FFF2-40B4-BE49-F238E27FC236}">
                <a16:creationId xmlns:a16="http://schemas.microsoft.com/office/drawing/2014/main" id="{84C1D532-BCA2-4131-B4B1-00DBCBFF493B}"/>
              </a:ext>
            </a:extLst>
          </p:cNvPr>
          <p:cNvSpPr>
            <a:spLocks noGrp="1"/>
          </p:cNvSpPr>
          <p:nvPr>
            <p:ph sz="half" idx="2"/>
          </p:nvPr>
        </p:nvSpPr>
        <p:spPr/>
        <p:txBody>
          <a:bodyPr>
            <a:normAutofit fontScale="92500" lnSpcReduction="20000"/>
          </a:bodyPr>
          <a:lstStyle/>
          <a:p>
            <a:r>
              <a:rPr lang="en-US" dirty="0"/>
              <a:t>Do not try to compact filled trash bags. Injuries from broken or jagged objects may occur. </a:t>
            </a:r>
          </a:p>
          <a:p>
            <a:r>
              <a:rPr lang="en-US" dirty="0"/>
              <a:t>Be alert for places where snakes may be located. Also, be alert for stinging insects, poisonous plants (poison oak, etc.), broken glass, and hypodermic needles.</a:t>
            </a:r>
          </a:p>
          <a:p>
            <a:r>
              <a:rPr lang="en-US" dirty="0"/>
              <a:t>Avoid overexertion. Drink plenty of water, especially on warm, humid days.</a:t>
            </a:r>
          </a:p>
          <a:p>
            <a:r>
              <a:rPr lang="en-US" dirty="0"/>
              <a:t>Do not consume alcoholic beverages or drugs before entering, or while on the roadside.</a:t>
            </a:r>
          </a:p>
        </p:txBody>
      </p:sp>
      <p:pic>
        <p:nvPicPr>
          <p:cNvPr id="8" name="Graphic 7" descr="Warning">
            <a:extLst>
              <a:ext uri="{FF2B5EF4-FFF2-40B4-BE49-F238E27FC236}">
                <a16:creationId xmlns:a16="http://schemas.microsoft.com/office/drawing/2014/main" id="{CDFD753F-F446-4D6E-8C48-48CE62D76A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318" y="964587"/>
            <a:ext cx="1149594" cy="1188719"/>
          </a:xfrm>
          <a:prstGeom prst="rect">
            <a:avLst/>
          </a:prstGeom>
          <a:effectLst>
            <a:glow rad="127000">
              <a:schemeClr val="tx1"/>
            </a:glow>
          </a:effectLst>
        </p:spPr>
      </p:pic>
      <p:pic>
        <p:nvPicPr>
          <p:cNvPr id="9" name="Picture 8">
            <a:extLst>
              <a:ext uri="{FF2B5EF4-FFF2-40B4-BE49-F238E27FC236}">
                <a16:creationId xmlns:a16="http://schemas.microsoft.com/office/drawing/2014/main" id="{8A7AF63A-2EDA-44B1-B914-55AA371CCD4D}"/>
              </a:ext>
            </a:extLst>
          </p:cNvPr>
          <p:cNvPicPr>
            <a:picLocks noChangeAspect="1"/>
          </p:cNvPicPr>
          <p:nvPr/>
        </p:nvPicPr>
        <p:blipFill>
          <a:blip r:embed="rId7"/>
          <a:stretch>
            <a:fillRect/>
          </a:stretch>
        </p:blipFill>
        <p:spPr>
          <a:xfrm>
            <a:off x="10608562" y="964483"/>
            <a:ext cx="1152244" cy="1188823"/>
          </a:xfrm>
          <a:prstGeom prst="rect">
            <a:avLst/>
          </a:prstGeom>
          <a:effectLst>
            <a:glow rad="127000">
              <a:schemeClr val="tx1"/>
            </a:glow>
          </a:effectLst>
        </p:spPr>
      </p:pic>
      <p:pic>
        <p:nvPicPr>
          <p:cNvPr id="5" name="page 5">
            <a:hlinkClick r:id="" action="ppaction://media"/>
            <a:extLst>
              <a:ext uri="{FF2B5EF4-FFF2-40B4-BE49-F238E27FC236}">
                <a16:creationId xmlns:a16="http://schemas.microsoft.com/office/drawing/2014/main" id="{360022C0-81DB-D02E-D02F-29FA072BF793}"/>
              </a:ext>
            </a:extLst>
          </p:cNvPr>
          <p:cNvPicPr>
            <a:picLocks noChangeAspect="1"/>
          </p:cNvPicPr>
          <p:nvPr>
            <a:audioFile r:link="rId2"/>
            <p:extLst>
              <p:ext uri="{DAA4B4D4-6D71-4841-9C94-3DE7FCFB9230}">
                <p14:media xmlns:p14="http://schemas.microsoft.com/office/powerpoint/2010/main" r:embed="rId3">
                  <p14:trim st="1457"/>
                </p14:media>
              </p:ext>
            </p:extLst>
          </p:nvPr>
        </p:nvPicPr>
        <p:blipFill>
          <a:blip r:embed="rId8"/>
          <a:stretch>
            <a:fillRect/>
          </a:stretch>
        </p:blipFill>
        <p:spPr>
          <a:xfrm>
            <a:off x="392260" y="252407"/>
            <a:ext cx="609600" cy="609600"/>
          </a:xfrm>
          <a:prstGeom prst="rect">
            <a:avLst/>
          </a:prstGeom>
        </p:spPr>
      </p:pic>
    </p:spTree>
    <p:custDataLst>
      <p:tags r:id="rId1"/>
    </p:custDataLst>
    <p:extLst>
      <p:ext uri="{BB962C8B-B14F-4D97-AF65-F5344CB8AC3E}">
        <p14:creationId xmlns:p14="http://schemas.microsoft.com/office/powerpoint/2010/main" val="144884175"/>
      </p:ext>
    </p:extLst>
  </p:cSld>
  <p:clrMapOvr>
    <a:masterClrMapping/>
  </p:clrMapOvr>
  <mc:AlternateContent xmlns:mc="http://schemas.openxmlformats.org/markup-compatibility/2006" xmlns:p14="http://schemas.microsoft.com/office/powerpoint/2010/main">
    <mc:Choice Requires="p14">
      <p:transition spd="slow" p14:dur="2000" advTm="72661"/>
    </mc:Choice>
    <mc:Fallback xmlns="">
      <p:transition spd="slow" advTm="726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7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791" objId="5"/>
        <p14:stopEvt time="72661" objId="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6|2.8|10.1|4.9|4.1"/>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TM10001115[[fn=Parcel]]</Template>
  <TotalTime>170</TotalTime>
  <Words>633</Words>
  <Application>Microsoft Office PowerPoint</Application>
  <PresentationFormat>Widescreen</PresentationFormat>
  <Paragraphs>28</Paragraphs>
  <Slides>5</Slides>
  <Notes>0</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Gill Sans MT</vt:lpstr>
      <vt:lpstr>Parcel</vt:lpstr>
      <vt:lpstr>ADOPT-A-STREET</vt:lpstr>
      <vt:lpstr>PowerPoint Presentation</vt:lpstr>
      <vt:lpstr>Safety Equipment</vt:lpstr>
      <vt:lpstr>Working Roadside</vt:lpstr>
      <vt:lpstr>hazards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ADOPT-A-STREET</dc:title>
  <dc:creator>Michael Swain</dc:creator>
  <cp:lastModifiedBy>Jason Duckworth</cp:lastModifiedBy>
  <cp:revision>17</cp:revision>
  <dcterms:created xsi:type="dcterms:W3CDTF">2024-04-10T18:41:53Z</dcterms:created>
  <dcterms:modified xsi:type="dcterms:W3CDTF">2025-01-14T21:45:13Z</dcterms:modified>
</cp:coreProperties>
</file>